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40"/>
  </p:notesMasterIdLst>
  <p:sldIdLst>
    <p:sldId id="256" r:id="rId5"/>
    <p:sldId id="263" r:id="rId6"/>
    <p:sldId id="288" r:id="rId7"/>
    <p:sldId id="257" r:id="rId8"/>
    <p:sldId id="258" r:id="rId9"/>
    <p:sldId id="267" r:id="rId10"/>
    <p:sldId id="291" r:id="rId11"/>
    <p:sldId id="265" r:id="rId12"/>
    <p:sldId id="266" r:id="rId13"/>
    <p:sldId id="290" r:id="rId14"/>
    <p:sldId id="262" r:id="rId15"/>
    <p:sldId id="299" r:id="rId16"/>
    <p:sldId id="300" r:id="rId17"/>
    <p:sldId id="301" r:id="rId18"/>
    <p:sldId id="270" r:id="rId19"/>
    <p:sldId id="278" r:id="rId20"/>
    <p:sldId id="271" r:id="rId21"/>
    <p:sldId id="281" r:id="rId22"/>
    <p:sldId id="272" r:id="rId23"/>
    <p:sldId id="282" r:id="rId24"/>
    <p:sldId id="283" r:id="rId25"/>
    <p:sldId id="284" r:id="rId26"/>
    <p:sldId id="285" r:id="rId27"/>
    <p:sldId id="286" r:id="rId28"/>
    <p:sldId id="293" r:id="rId29"/>
    <p:sldId id="294" r:id="rId30"/>
    <p:sldId id="295" r:id="rId31"/>
    <p:sldId id="297" r:id="rId32"/>
    <p:sldId id="298" r:id="rId33"/>
    <p:sldId id="279" r:id="rId34"/>
    <p:sldId id="280" r:id="rId35"/>
    <p:sldId id="260" r:id="rId36"/>
    <p:sldId id="261" r:id="rId37"/>
    <p:sldId id="287" r:id="rId38"/>
    <p:sldId id="26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440DC-2371-492C-ACD7-F8EE68EDCA9E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1E73-74AD-4855-AE41-B9B0774D8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8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8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take this out. If students</a:t>
            </a:r>
            <a:r>
              <a:rPr lang="en-US" baseline="0" dirty="0"/>
              <a:t> are not able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take this out. If students</a:t>
            </a:r>
            <a:r>
              <a:rPr lang="en-US" baseline="0" dirty="0"/>
              <a:t> are not able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take this out. If students</a:t>
            </a:r>
            <a:r>
              <a:rPr lang="en-US" baseline="0" dirty="0"/>
              <a:t> are not able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</a:t>
            </a:r>
            <a:r>
              <a:rPr lang="en-US" baseline="0" dirty="0"/>
              <a:t> students a chance to login to Office 365 online to see how they can access and create documents with Office online and their cloud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</a:t>
            </a:r>
            <a:r>
              <a:rPr lang="en-US" baseline="0" dirty="0"/>
              <a:t> students a chance to login to Office 365 online to see how they can access and create documents with Office online and their cloud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046-0638-467B-884F-C4483529D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3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09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27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36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E69A-6466-4C03-8C39-8D12FE1F3201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EB3421-0E3D-4D2A-A6B7-304EB222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studentid@fcstu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4UzJX3Jda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Cambridge Device Deployment 8/15/19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Microsoft Surface Setup</a:t>
            </a:r>
          </a:p>
        </p:txBody>
      </p:sp>
    </p:spTree>
    <p:extLst>
      <p:ext uri="{BB962C8B-B14F-4D97-AF65-F5344CB8AC3E}">
        <p14:creationId xmlns:p14="http://schemas.microsoft.com/office/powerpoint/2010/main" val="272787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7860"/>
          </a:xfrm>
        </p:spPr>
        <p:txBody>
          <a:bodyPr/>
          <a:lstStyle/>
          <a:p>
            <a:r>
              <a:rPr lang="en-US" dirty="0"/>
              <a:t>Change 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Hold down the CTRL, ALT and Delete keys on the keyboard at the same time.</a:t>
            </a:r>
          </a:p>
          <a:p>
            <a:r>
              <a:rPr lang="en-US" sz="2000" dirty="0"/>
              <a:t>Choose Change Password from list.</a:t>
            </a:r>
          </a:p>
          <a:p>
            <a:r>
              <a:rPr lang="en-US" sz="2000" dirty="0"/>
              <a:t>Enter your current password (birthdate in format </a:t>
            </a:r>
            <a:r>
              <a:rPr lang="en-US" sz="2000" dirty="0" err="1"/>
              <a:t>mmddyyyy</a:t>
            </a:r>
            <a:r>
              <a:rPr lang="en-US" sz="2000" dirty="0"/>
              <a:t>)</a:t>
            </a:r>
          </a:p>
          <a:p>
            <a:r>
              <a:rPr lang="en-US" sz="2000" dirty="0"/>
              <a:t>Create a new password that meets 3 of the 4 FCS security requirements.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5955" y="3003324"/>
            <a:ext cx="7137191" cy="2666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1195758"/>
            <a:ext cx="882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Fulton County has requested that all students create an unique district password in an effort to reduce unauthorized access to student accounts.</a:t>
            </a:r>
          </a:p>
        </p:txBody>
      </p:sp>
    </p:spTree>
    <p:extLst>
      <p:ext uri="{BB962C8B-B14F-4D97-AF65-F5344CB8AC3E}">
        <p14:creationId xmlns:p14="http://schemas.microsoft.com/office/powerpoint/2010/main" val="159280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Accounts to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2874"/>
            <a:ext cx="7202945" cy="41477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Microsoft Account &amp; Apps (@fcstu.org)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Outlook for Email – Desktop 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Office 365 Online 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OneNote - Desktop 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OneDrive – Desktop 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Password Reset Utility*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FCS Google Account (@fcsgaonline.org)*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5425126"/>
            <a:ext cx="9167076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* </a:t>
            </a:r>
            <a:r>
              <a:rPr lang="en-US" sz="2000" b="1" dirty="0"/>
              <a:t>All Students need to set up these accounts. If they are not receiving a Surface, please have students use their personal device to sign-in to these accounts.</a:t>
            </a:r>
          </a:p>
        </p:txBody>
      </p:sp>
    </p:spTree>
    <p:extLst>
      <p:ext uri="{BB962C8B-B14F-4D97-AF65-F5344CB8AC3E}">
        <p14:creationId xmlns:p14="http://schemas.microsoft.com/office/powerpoint/2010/main" val="121228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294" y="609600"/>
            <a:ext cx="6556186" cy="637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Setup MS Outlook Email – 1 of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959" y="4467224"/>
            <a:ext cx="4333981" cy="198211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Enter your unique password when asked.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Check the box to Remember my credentials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73104" y="1519862"/>
            <a:ext cx="5771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Open </a:t>
            </a:r>
            <a:r>
              <a:rPr lang="en-US" sz="2000" b="1" dirty="0"/>
              <a:t>Outlook</a:t>
            </a:r>
            <a:r>
              <a:rPr lang="en-US" sz="2000" dirty="0"/>
              <a:t>, desktop App. </a:t>
            </a:r>
          </a:p>
          <a:p>
            <a:r>
              <a:rPr lang="en-US" sz="2000" dirty="0"/>
              <a:t>Your email address (</a:t>
            </a:r>
            <a:r>
              <a:rPr lang="en-US" sz="2000" b="1" dirty="0">
                <a:solidFill>
                  <a:srgbClr val="FF0000"/>
                </a:solidFill>
              </a:rPr>
              <a:t>yourstudentid@fcstu.org</a:t>
            </a:r>
            <a:r>
              <a:rPr lang="en-US" sz="2000" dirty="0"/>
              <a:t>) should show up automatically – you should </a:t>
            </a:r>
            <a:r>
              <a:rPr lang="en-US" sz="2000" u="sng" dirty="0"/>
              <a:t>not</a:t>
            </a:r>
            <a:r>
              <a:rPr lang="en-US" sz="2000" dirty="0"/>
              <a:t> need to type anything.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Click </a:t>
            </a:r>
            <a:r>
              <a:rPr lang="en-US" sz="2000" b="1" dirty="0"/>
              <a:t>Connect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F86A8-25ED-4E3A-860D-BFAE08525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01" y="408666"/>
            <a:ext cx="1142778" cy="1346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E74FA8-5A88-44B2-9F59-8D72E48AD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5" y="360942"/>
            <a:ext cx="2990479" cy="3370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1ED93-5506-4878-B725-CC8064E3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2" y="4233138"/>
            <a:ext cx="3502581" cy="24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2" y="609598"/>
            <a:ext cx="6382040" cy="637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Setup MS Outlook Email – 2 of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6811" y="1340910"/>
            <a:ext cx="5771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Once complete you will get a message to add other email. DO NOT do that right now.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Click </a:t>
            </a:r>
            <a:r>
              <a:rPr lang="en-US" sz="2400" b="1" dirty="0"/>
              <a:t>DONE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2443" y="3563771"/>
            <a:ext cx="4097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Next a browser will open to link Outlook to your phone. DO NOT do that right now.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Click the X to close the browser.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617DD-E929-4537-9599-3BD070E3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4" y="300077"/>
            <a:ext cx="2364768" cy="2677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84E50-323E-4315-88FE-DA6504C0E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23" y="3429000"/>
            <a:ext cx="3778102" cy="3007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79D148-CC96-4C8E-BF5D-74449361B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34" y="-5935"/>
            <a:ext cx="1142778" cy="1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68" y="616670"/>
            <a:ext cx="6402362" cy="637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Setup MS Outlook Email – 3 of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7563" y="4556655"/>
            <a:ext cx="8284988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It is very important for you to check your EMAIL every day!</a:t>
            </a:r>
          </a:p>
          <a:p>
            <a:pPr algn="ctr"/>
            <a:r>
              <a:rPr lang="en-US" sz="2400" dirty="0"/>
              <a:t>You will receive Cambridge Headlines, the student newsletter daily as well as other important information.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88A120-BC26-485F-875E-25EE41DEA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81" y="182367"/>
            <a:ext cx="1142778" cy="1346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22D34-41AF-4C4A-8406-23B89F54D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8" y="1789118"/>
            <a:ext cx="8115123" cy="24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3" b="1"/>
          <a:stretch/>
        </p:blipFill>
        <p:spPr>
          <a:xfrm>
            <a:off x="6641281" y="1930400"/>
            <a:ext cx="4415050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Office 365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Microsoft Office Online – 1 of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16807"/>
            <a:ext cx="5858377" cy="4024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Open a web browser.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 to the following website -  </a:t>
            </a:r>
            <a:r>
              <a:rPr lang="en-US" sz="2400" b="1" dirty="0">
                <a:highlight>
                  <a:srgbClr val="FFFF00"/>
                </a:highlight>
              </a:rPr>
              <a:t>portal.office.com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your Fulton Co. login – </a:t>
            </a:r>
            <a:r>
              <a:rPr lang="en-US" sz="2400" dirty="0">
                <a:solidFill>
                  <a:srgbClr val="FF0000"/>
                </a:solidFill>
              </a:rPr>
              <a:t>studentid@fcstu.org </a:t>
            </a:r>
            <a:r>
              <a:rPr lang="en-US" sz="2400" dirty="0"/>
              <a:t>and new unique secure password to Sign in.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041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273293"/>
            <a:ext cx="9803418" cy="97580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Office 365 Setup</a:t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– 2 of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021" y="1466614"/>
            <a:ext cx="423466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convenience, save your password for this site.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3687" y="3935924"/>
            <a:ext cx="452612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Office 365 Apps</a:t>
            </a:r>
            <a:r>
              <a:rPr lang="en-US" sz="2000" dirty="0"/>
              <a:t> – Take a minute to look at the Microsoft Office Apps that you can access from any web browser &amp; computer using your login.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7265" y="5209565"/>
            <a:ext cx="452612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Outlook </a:t>
            </a:r>
            <a:r>
              <a:rPr lang="en-US" sz="2000" dirty="0"/>
              <a:t>is how you can access your EMAIL for your studentid@fcstu.org to get the student newsletter, Headlines.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1DE36D-30FA-4594-B005-07387B793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5" y="2278671"/>
            <a:ext cx="3397953" cy="274238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59F1E-696F-44ED-88C7-3C0F4F98B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87" y="180942"/>
            <a:ext cx="6159817" cy="36323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2689D-0941-411A-B126-CCA63AEB329E}"/>
              </a:ext>
            </a:extLst>
          </p:cNvPr>
          <p:cNvSpPr txBox="1"/>
          <p:nvPr/>
        </p:nvSpPr>
        <p:spPr>
          <a:xfrm>
            <a:off x="6617381" y="5353619"/>
            <a:ext cx="344101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OneNote </a:t>
            </a:r>
            <a:r>
              <a:rPr lang="en-US" sz="2000" dirty="0"/>
              <a:t>is how you access your Class Notebooks.</a:t>
            </a:r>
          </a:p>
        </p:txBody>
      </p:sp>
    </p:spTree>
    <p:extLst>
      <p:ext uri="{BB962C8B-B14F-4D97-AF65-F5344CB8AC3E}">
        <p14:creationId xmlns:p14="http://schemas.microsoft.com/office/powerpoint/2010/main" val="331079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095" y="273712"/>
            <a:ext cx="9945597" cy="82665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OneNote 2016 setup – 1 of 4</a:t>
            </a:r>
            <a:br>
              <a:rPr lang="en-US" sz="4000" b="1" dirty="0">
                <a:solidFill>
                  <a:srgbClr val="7030A0"/>
                </a:solidFill>
              </a:rPr>
            </a:br>
            <a:br>
              <a:rPr lang="en-US" sz="4000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72" y="1436791"/>
            <a:ext cx="5339531" cy="1512605"/>
          </a:xfrm>
        </p:spPr>
        <p:txBody>
          <a:bodyPr>
            <a:noAutofit/>
          </a:bodyPr>
          <a:lstStyle/>
          <a:p>
            <a:r>
              <a:rPr lang="en-US" sz="2400" dirty="0"/>
              <a:t>Open </a:t>
            </a:r>
            <a:r>
              <a:rPr lang="en-US" sz="2400" b="1" dirty="0"/>
              <a:t>OneNote </a:t>
            </a:r>
            <a:r>
              <a:rPr lang="en-US" sz="2400" dirty="0"/>
              <a:t>(desktop version). </a:t>
            </a:r>
          </a:p>
          <a:p>
            <a:r>
              <a:rPr lang="en-US" sz="2400" dirty="0"/>
              <a:t>	Click </a:t>
            </a:r>
            <a:r>
              <a:rPr lang="en-US" sz="2400" b="1" dirty="0"/>
              <a:t>Sign In</a:t>
            </a:r>
            <a:r>
              <a:rPr lang="en-US" sz="2400" dirty="0"/>
              <a:t>.</a:t>
            </a:r>
          </a:p>
          <a:p>
            <a:r>
              <a:rPr lang="en-US" sz="2400" dirty="0"/>
              <a:t>	Click Continue (if asked)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10316" r="5719" b="8668"/>
          <a:stretch/>
        </p:blipFill>
        <p:spPr>
          <a:xfrm>
            <a:off x="7140655" y="1360958"/>
            <a:ext cx="4533606" cy="2556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Left Arrow 8"/>
          <p:cNvSpPr/>
          <p:nvPr/>
        </p:nvSpPr>
        <p:spPr>
          <a:xfrm rot="11859981">
            <a:off x="6260067" y="2831735"/>
            <a:ext cx="3141152" cy="5292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54" y="3327891"/>
            <a:ext cx="2830898" cy="3360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3480300" y="3357410"/>
            <a:ext cx="2835880" cy="3383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86286" y="3327891"/>
            <a:ext cx="2835880" cy="3383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3497" y="3429000"/>
            <a:ext cx="1989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fill out the Sign in information asked for, just close this window…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47D9C-83A3-4637-859D-32EA8BD19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8" y="150325"/>
            <a:ext cx="1100008" cy="12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OneNote 2016 Setup – 2 of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223561"/>
            <a:ext cx="7560984" cy="202483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Your name should be displayed in the top right hand corner.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not, click </a:t>
            </a:r>
            <a:r>
              <a:rPr lang="en-US" sz="2400" b="1" dirty="0"/>
              <a:t>Sign in </a:t>
            </a:r>
            <a:r>
              <a:rPr lang="en-US" sz="2400" dirty="0"/>
              <a:t>at the top right corner; enter email/password (</a:t>
            </a:r>
            <a:r>
              <a:rPr lang="en-US" sz="2400" dirty="0">
                <a:solidFill>
                  <a:srgbClr val="FF0000"/>
                </a:solidFill>
              </a:rPr>
              <a:t>studentid@fcstu.org </a:t>
            </a:r>
            <a:r>
              <a:rPr lang="en-US" sz="2400" dirty="0"/>
              <a:t>and new unique FCS password).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1"/>
          <a:stretch/>
        </p:blipFill>
        <p:spPr>
          <a:xfrm>
            <a:off x="555168" y="1593574"/>
            <a:ext cx="7683150" cy="1821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45" y="2435551"/>
            <a:ext cx="3327942" cy="4089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9563" y="1392964"/>
            <a:ext cx="1153682" cy="8203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6D9C5-5EC3-4963-98B8-768FBB1A4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37" y="77539"/>
            <a:ext cx="1100008" cy="12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1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OneNote 2016 setup</a:t>
            </a:r>
            <a:r>
              <a:rPr lang="en-US" dirty="0">
                <a:solidFill>
                  <a:srgbClr val="7030A0"/>
                </a:solidFill>
              </a:rPr>
              <a:t>	- 3 of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19" y="1389789"/>
            <a:ext cx="10953002" cy="18152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You will see a notebook that has been created for you called </a:t>
            </a:r>
            <a:r>
              <a:rPr lang="en-US" sz="2800" b="1" dirty="0"/>
              <a:t>My Notebook</a:t>
            </a:r>
            <a:r>
              <a:rPr lang="en-US" sz="2800" dirty="0"/>
              <a:t>. Don’t use that notebook - it is a file saved on your Surface. You want to store your notebooks on your </a:t>
            </a:r>
            <a:r>
              <a:rPr lang="en-US" sz="2800" dirty="0">
                <a:solidFill>
                  <a:srgbClr val="FF0000"/>
                </a:solidFill>
              </a:rPr>
              <a:t>OneDrive-Fulton County Schools.</a:t>
            </a:r>
            <a:r>
              <a:rPr lang="en-US" sz="2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4" y="3376772"/>
            <a:ext cx="6498309" cy="294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845" y="3448306"/>
            <a:ext cx="4229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Anytime you want to check WHERE a notebook is saved, click on FILE on the top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you can see, My Notebook is saved to C:\Users\ which is on your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MOVE a notebook to OneDrive you can click “Share on Web or Network.”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2D7AA-87AF-49BC-A18C-303CB7D74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81" y="128435"/>
            <a:ext cx="1100008" cy="123307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9639477" y="5142721"/>
            <a:ext cx="929640" cy="2432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1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94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Surface Expectations at Cambridge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379096"/>
            <a:ext cx="9722307" cy="48693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Bring your FULLY CHARGED device to school every day!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Be responsible with your Surface, accessories, and account security.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Do NOT switch or loan devices/accessories with anyone 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ENJOY – we are looking forward to seeing how you will use this tool in your classes! </a:t>
            </a:r>
          </a:p>
        </p:txBody>
      </p:sp>
    </p:spTree>
    <p:extLst>
      <p:ext uri="{BB962C8B-B14F-4D97-AF65-F5344CB8AC3E}">
        <p14:creationId xmlns:p14="http://schemas.microsoft.com/office/powerpoint/2010/main" val="304988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8" r="2" b="2"/>
          <a:stretch/>
        </p:blipFill>
        <p:spPr>
          <a:xfrm>
            <a:off x="7763301" y="4462964"/>
            <a:ext cx="3145536" cy="1657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910"/>
          <a:stretch/>
        </p:blipFill>
        <p:spPr>
          <a:xfrm>
            <a:off x="7763301" y="609600"/>
            <a:ext cx="3145536" cy="165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r="2" b="2"/>
          <a:stretch/>
        </p:blipFill>
        <p:spPr>
          <a:xfrm>
            <a:off x="7763301" y="2536282"/>
            <a:ext cx="3145536" cy="1657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231" y="253366"/>
            <a:ext cx="6090937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OneNote 2016 Setup – 4 of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88" y="1438503"/>
            <a:ext cx="5211607" cy="388077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create a new Notebook that is saved to OneDrive-Fulton County Schools, Click </a:t>
            </a:r>
            <a:r>
              <a:rPr lang="en-US" sz="2000" b="1" dirty="0" err="1"/>
              <a:t>File</a:t>
            </a:r>
            <a:r>
              <a:rPr lang="en-US" sz="2000" b="1" dirty="0" err="1">
                <a:sym typeface="Wingdings" panose="05000000000000000000" pitchFamily="2" charset="2"/>
              </a:rPr>
              <a:t>New</a:t>
            </a:r>
            <a:r>
              <a:rPr lang="en-US" sz="2000" b="1" dirty="0">
                <a:sym typeface="Wingdings" panose="05000000000000000000" pitchFamily="2" charset="2"/>
              </a:rPr>
              <a:t> Notebook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Select </a:t>
            </a:r>
            <a:r>
              <a:rPr lang="en-US" sz="2000" b="1" dirty="0">
                <a:sym typeface="Wingdings" panose="05000000000000000000" pitchFamily="2" charset="2"/>
              </a:rPr>
              <a:t>OneDrive-Fulton County Schools. </a:t>
            </a:r>
            <a:r>
              <a:rPr lang="en-US" sz="2000" dirty="0">
                <a:sym typeface="Wingdings" panose="05000000000000000000" pitchFamily="2" charset="2"/>
              </a:rPr>
              <a:t>Tap</a:t>
            </a:r>
            <a:r>
              <a:rPr lang="en-US" sz="2000" b="1" dirty="0">
                <a:sym typeface="Wingdings" panose="05000000000000000000" pitchFamily="2" charset="2"/>
              </a:rPr>
              <a:t> Browse. </a:t>
            </a:r>
            <a:r>
              <a:rPr lang="en-US" sz="2000" dirty="0">
                <a:sym typeface="Wingdings" panose="05000000000000000000" pitchFamily="2" charset="2"/>
              </a:rPr>
              <a:t>Type a filename for your notebook.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If OneDrive-Fulton County Schools (and your email) is not an option, Choose </a:t>
            </a:r>
            <a:r>
              <a:rPr lang="en-US" sz="2000" b="1" dirty="0">
                <a:sym typeface="Wingdings" panose="05000000000000000000" pitchFamily="2" charset="2"/>
              </a:rPr>
              <a:t>Add a Place</a:t>
            </a:r>
            <a:r>
              <a:rPr lang="en-US" sz="2000" dirty="0">
                <a:sym typeface="Wingdings" panose="05000000000000000000" pitchFamily="2" charset="2"/>
              </a:rPr>
              <a:t> and select the </a:t>
            </a:r>
            <a:r>
              <a:rPr lang="en-US" sz="2000" b="1" dirty="0">
                <a:sym typeface="Wingdings" panose="05000000000000000000" pitchFamily="2" charset="2"/>
              </a:rPr>
              <a:t>Office 365 </a:t>
            </a:r>
            <a:r>
              <a:rPr lang="en-US" sz="2000" b="1" dirty="0" err="1">
                <a:sym typeface="Wingdings" panose="05000000000000000000" pitchFamily="2" charset="2"/>
              </a:rPr>
              <a:t>Sharepoint</a:t>
            </a:r>
            <a:r>
              <a:rPr lang="en-US" sz="2000" dirty="0">
                <a:sym typeface="Wingdings" panose="05000000000000000000" pitchFamily="2" charset="2"/>
              </a:rPr>
              <a:t> option.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Enter your FCS email,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studentid@fcstu.org </a:t>
            </a:r>
            <a:r>
              <a:rPr lang="en-US" sz="2000" dirty="0">
                <a:sym typeface="Wingdings" panose="05000000000000000000" pitchFamily="2" charset="2"/>
              </a:rPr>
              <a:t>and click Next to </a:t>
            </a:r>
            <a:r>
              <a:rPr lang="en-US" sz="2000" b="1" dirty="0">
                <a:sym typeface="Wingdings" panose="05000000000000000000" pitchFamily="2" charset="2"/>
              </a:rPr>
              <a:t>Add a service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13548" y="3802879"/>
            <a:ext cx="1358781" cy="3912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152406" y="3085033"/>
            <a:ext cx="649478" cy="145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63170" y="1128045"/>
            <a:ext cx="1709159" cy="598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9774966" y="1975975"/>
            <a:ext cx="950006" cy="96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6AA7559-D5E3-4890-B71B-1461A9EB1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7" y="36926"/>
            <a:ext cx="1100008" cy="12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604" y="309855"/>
            <a:ext cx="5048909" cy="77424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OneDrive Setup – 1 of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6362" y="3084829"/>
            <a:ext cx="4261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setting up OneDrive-Fulton County School as an icon on your desktop, you can easily access files saved there.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1544" y="3084829"/>
            <a:ext cx="4500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All your files should be saved to Cloud storage, either OneDrive or Google Drive. If you have a technical problem with your device, it may be replaced and you will lose anything saved to the hard drive.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523"/>
            <a:ext cx="8596668" cy="2939944"/>
          </a:xfrm>
        </p:spPr>
        <p:txBody>
          <a:bodyPr>
            <a:noAutofit/>
          </a:bodyPr>
          <a:lstStyle/>
          <a:p>
            <a:r>
              <a:rPr lang="en-US" sz="3200" dirty="0"/>
              <a:t>Open ONEDRIVE, desktop App.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(NOT</a:t>
            </a:r>
            <a:r>
              <a:rPr lang="en-US" sz="3200" dirty="0"/>
              <a:t> OneDrive for Business)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8FD85-78EC-428A-8208-8D5BDAEC6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" y="3270"/>
            <a:ext cx="1442484" cy="1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6" y="609600"/>
            <a:ext cx="2152995" cy="1657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2" y="2496007"/>
            <a:ext cx="2147504" cy="1658947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0" y="4383554"/>
            <a:ext cx="3060679" cy="236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14" y="609600"/>
            <a:ext cx="577178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OneDrive Setup – 2 of 4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85341" y="1382785"/>
            <a:ext cx="5771787" cy="3880773"/>
          </a:xfrm>
        </p:spPr>
        <p:txBody>
          <a:bodyPr>
            <a:normAutofit/>
          </a:bodyPr>
          <a:lstStyle/>
          <a:p>
            <a:r>
              <a:rPr lang="en-US" sz="2400" dirty="0"/>
              <a:t>Enter your FCS email, </a:t>
            </a:r>
            <a:r>
              <a:rPr lang="en-US" sz="2400" dirty="0">
                <a:solidFill>
                  <a:srgbClr val="FF0000"/>
                </a:solidFill>
              </a:rPr>
              <a:t>studentid@fcstu.org</a:t>
            </a:r>
            <a:r>
              <a:rPr lang="en-US" sz="2400" dirty="0"/>
              <a:t> and click Next</a:t>
            </a:r>
          </a:p>
          <a:p>
            <a:r>
              <a:rPr lang="en-US" sz="2400" dirty="0"/>
              <a:t>Enter your new unique FCS password and click Sign in.</a:t>
            </a:r>
          </a:p>
          <a:p>
            <a:r>
              <a:rPr lang="en-US" sz="2400" dirty="0"/>
              <a:t>When you get the This is your OneDrive folder message, click Next.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4740" y="1726250"/>
            <a:ext cx="1059679" cy="478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25353" y="3401226"/>
            <a:ext cx="1559988" cy="640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828658" y="6161518"/>
            <a:ext cx="2162086" cy="85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7008F18-0E67-4B55-9A84-78BAED8C3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6" y="274951"/>
            <a:ext cx="1442484" cy="1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11" y="571935"/>
            <a:ext cx="2596281" cy="201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72" y="553462"/>
            <a:ext cx="2596281" cy="1973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08" y="2988845"/>
            <a:ext cx="4891879" cy="3130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159" y="480971"/>
            <a:ext cx="2930518" cy="13208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OneDrive Setup – 3 of 4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7330" y="2160589"/>
            <a:ext cx="3922201" cy="3880773"/>
          </a:xfrm>
        </p:spPr>
        <p:txBody>
          <a:bodyPr>
            <a:normAutofit/>
          </a:bodyPr>
          <a:lstStyle/>
          <a:p>
            <a:r>
              <a:rPr lang="en-US" dirty="0"/>
              <a:t>The next step will allow you to sync any files already stored on OneDrive with your computer. Click Next.</a:t>
            </a:r>
          </a:p>
          <a:p>
            <a:r>
              <a:rPr lang="en-US" dirty="0"/>
              <a:t>When you get the message that You Are Good to Go, click the link to </a:t>
            </a:r>
            <a:r>
              <a:rPr lang="en-US" b="1" dirty="0"/>
              <a:t>Open my OneDrive-Fulton County Schools folder</a:t>
            </a:r>
            <a:r>
              <a:rPr lang="en-US" dirty="0"/>
              <a:t>.</a:t>
            </a:r>
          </a:p>
          <a:p>
            <a:r>
              <a:rPr lang="en-US" dirty="0"/>
              <a:t>Anything moved or saved to the OneDrive-Fulton County Schools folder can be accessed from any computer through Office 365.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97964" y="2262909"/>
            <a:ext cx="9236" cy="600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996397" y="2182887"/>
            <a:ext cx="9236" cy="600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 flipV="1">
            <a:off x="4599531" y="4554247"/>
            <a:ext cx="1151577" cy="376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64683-0F5B-4526-97BE-B48A3851D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2484" cy="1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3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51" y="1638187"/>
            <a:ext cx="662430" cy="5095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42" y="186601"/>
            <a:ext cx="6076555" cy="106868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OneDrive Setup – 4 of 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5"/>
          <a:stretch/>
        </p:blipFill>
        <p:spPr>
          <a:xfrm>
            <a:off x="8981630" y="1803620"/>
            <a:ext cx="2810850" cy="4134331"/>
          </a:xfrm>
        </p:spPr>
      </p:pic>
      <p:sp>
        <p:nvSpPr>
          <p:cNvPr id="11" name="Content Placeholder 13"/>
          <p:cNvSpPr txBox="1">
            <a:spLocks/>
          </p:cNvSpPr>
          <p:nvPr/>
        </p:nvSpPr>
        <p:spPr>
          <a:xfrm>
            <a:off x="734443" y="1195462"/>
            <a:ext cx="350427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 create a Shortcut to your OneDrive-Fulton County Schools, click and drag OneDrive-FCS to your Surface Desktop.</a:t>
            </a:r>
          </a:p>
          <a:p>
            <a:r>
              <a:rPr lang="en-US" sz="2000" dirty="0"/>
              <a:t>Then when you need to access your files from OneDrive-Fulton County School, you can open File Explorer directly.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All your files should be saved in Cloud storage like OneDrive or Google Drive, NOT on your Surface hard drive.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9224" y="2670456"/>
            <a:ext cx="245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and drag One Drive - Fulton County Schools to the Desktop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4644" y="5164842"/>
            <a:ext cx="245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a shortcut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58826" y="3870785"/>
            <a:ext cx="17930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537675" y="6024785"/>
            <a:ext cx="18458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3E450BF-8940-4B4D-8AE8-5FBA869D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12" y="43550"/>
            <a:ext cx="1442484" cy="1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0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11" y="3087676"/>
            <a:ext cx="8113255" cy="2206685"/>
          </a:xfrm>
        </p:spPr>
        <p:txBody>
          <a:bodyPr>
            <a:normAutofit/>
          </a:bodyPr>
          <a:lstStyle/>
          <a:p>
            <a:r>
              <a:rPr lang="en-US" sz="2400" dirty="0"/>
              <a:t>* Open a web browser and go to the website  </a:t>
            </a:r>
            <a:r>
              <a:rPr lang="en-US" sz="2400" dirty="0">
                <a:highlight>
                  <a:srgbClr val="FFFF00"/>
                </a:highlight>
              </a:rPr>
              <a:t>fultonschools.org.</a:t>
            </a:r>
            <a:br>
              <a:rPr lang="en-US" sz="2400" dirty="0">
                <a:highlight>
                  <a:srgbClr val="FFFF00"/>
                </a:highlight>
              </a:rPr>
            </a:br>
            <a:r>
              <a:rPr lang="en-US" sz="2400" dirty="0"/>
              <a:t>*Scroll to the bottom &amp; click on </a:t>
            </a:r>
            <a:r>
              <a:rPr lang="en-US" sz="2400" dirty="0">
                <a:solidFill>
                  <a:srgbClr val="FF0000"/>
                </a:solidFill>
              </a:rPr>
              <a:t>RESET PASSWORD</a:t>
            </a:r>
            <a:r>
              <a:rPr lang="en-US" sz="2400" dirty="0"/>
              <a:t> button.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8E14C-B699-44F5-B4BE-1090C7CF7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89" y="4873666"/>
            <a:ext cx="6515435" cy="1257365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 rot="10095360">
            <a:off x="6704997" y="4936997"/>
            <a:ext cx="2430232" cy="4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8C70DF-48B2-43E8-B691-F678CF2E555D}"/>
              </a:ext>
            </a:extLst>
          </p:cNvPr>
          <p:cNvSpPr txBox="1">
            <a:spLocks/>
          </p:cNvSpPr>
          <p:nvPr/>
        </p:nvSpPr>
        <p:spPr>
          <a:xfrm>
            <a:off x="558724" y="12994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</a:rPr>
              <a:t>Password Reset Tool – 1 of 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86D25D-6B2D-48B7-A107-B6066CC3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78" y="1159959"/>
            <a:ext cx="10647992" cy="1897471"/>
          </a:xfrm>
        </p:spPr>
        <p:txBody>
          <a:bodyPr>
            <a:normAutofit/>
          </a:bodyPr>
          <a:lstStyle/>
          <a:p>
            <a:r>
              <a:rPr lang="en-US" sz="3200" dirty="0"/>
              <a:t>FCS has a password reset tool that allows you to Unlock your account and Reset/Change your password. </a:t>
            </a:r>
          </a:p>
          <a:p>
            <a:r>
              <a:rPr lang="en-US" sz="3200" dirty="0"/>
              <a:t>All students and staff are required to enroll.</a:t>
            </a:r>
          </a:p>
        </p:txBody>
      </p:sp>
    </p:spTree>
    <p:extLst>
      <p:ext uri="{BB962C8B-B14F-4D97-AF65-F5344CB8AC3E}">
        <p14:creationId xmlns:p14="http://schemas.microsoft.com/office/powerpoint/2010/main" val="4276316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24" y="1030288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 First step is to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8281"/>
          </a:xfrm>
        </p:spPr>
        <p:txBody>
          <a:bodyPr>
            <a:normAutofit/>
          </a:bodyPr>
          <a:lstStyle/>
          <a:p>
            <a:r>
              <a:rPr lang="en-US" sz="3600" dirty="0"/>
              <a:t>Choose </a:t>
            </a:r>
            <a:r>
              <a:rPr lang="en-US" sz="3600" u="sng" dirty="0">
                <a:solidFill>
                  <a:schemeClr val="accent1"/>
                </a:solidFill>
              </a:rPr>
              <a:t>Click here to Register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4E9D72-F712-49CF-98B5-702FC21ECD84}"/>
              </a:ext>
            </a:extLst>
          </p:cNvPr>
          <p:cNvSpPr txBox="1">
            <a:spLocks/>
          </p:cNvSpPr>
          <p:nvPr/>
        </p:nvSpPr>
        <p:spPr>
          <a:xfrm>
            <a:off x="347724" y="292007"/>
            <a:ext cx="8596668" cy="73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</a:rPr>
              <a:t>Password Reset Tool – 2 of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1D865-7887-4E27-AE17-78FB253C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46" y="2563906"/>
            <a:ext cx="7944258" cy="37911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3DFD60D-A355-4A4F-8300-44FE371F54B9}"/>
              </a:ext>
            </a:extLst>
          </p:cNvPr>
          <p:cNvSpPr/>
          <p:nvPr/>
        </p:nvSpPr>
        <p:spPr>
          <a:xfrm rot="10095360">
            <a:off x="3525862" y="5404830"/>
            <a:ext cx="2430232" cy="4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800" dirty="0"/>
              <a:t>Sign into your FCS Microsoft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45424" cy="4489114"/>
          </a:xfrm>
        </p:spPr>
        <p:txBody>
          <a:bodyPr>
            <a:noAutofit/>
          </a:bodyPr>
          <a:lstStyle/>
          <a:p>
            <a:r>
              <a:rPr lang="en-US" sz="2400" dirty="0"/>
              <a:t>You will get a prompt to </a:t>
            </a:r>
            <a:r>
              <a:rPr lang="en-US" sz="2400" b="1" dirty="0"/>
              <a:t>Sign in to Microsoft. </a:t>
            </a:r>
            <a:r>
              <a:rPr lang="en-US" sz="2400" dirty="0"/>
              <a:t>If you are still signed in, you may just need to enter your password to verify.</a:t>
            </a:r>
          </a:p>
          <a:p>
            <a:r>
              <a:rPr lang="en-US" sz="2400" dirty="0"/>
              <a:t>Username is </a:t>
            </a:r>
            <a:r>
              <a:rPr lang="en-US" sz="2400" dirty="0">
                <a:highlight>
                  <a:srgbClr val="FFFF00"/>
                </a:highlight>
                <a:hlinkClick r:id="rId2"/>
              </a:rPr>
              <a:t>studentid@fcstu.org</a:t>
            </a:r>
            <a:endParaRPr lang="en-US" sz="2400" dirty="0">
              <a:highlight>
                <a:srgbClr val="FFFF00"/>
              </a:highlight>
            </a:endParaRPr>
          </a:p>
          <a:p>
            <a:r>
              <a:rPr lang="en-US" sz="2400" dirty="0"/>
              <a:t>Password is your unique FCS password you created.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99" y="1913128"/>
            <a:ext cx="4959826" cy="44862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E0FDD7-41B4-4870-8F0B-64A32C6A6D5C}"/>
              </a:ext>
            </a:extLst>
          </p:cNvPr>
          <p:cNvSpPr txBox="1">
            <a:spLocks/>
          </p:cNvSpPr>
          <p:nvPr/>
        </p:nvSpPr>
        <p:spPr>
          <a:xfrm>
            <a:off x="347724" y="292007"/>
            <a:ext cx="8596668" cy="73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</a:rPr>
              <a:t>Password Reset Tool – 3 of 5</a:t>
            </a:r>
          </a:p>
        </p:txBody>
      </p:sp>
    </p:spTree>
    <p:extLst>
      <p:ext uri="{BB962C8B-B14F-4D97-AF65-F5344CB8AC3E}">
        <p14:creationId xmlns:p14="http://schemas.microsoft.com/office/powerpoint/2010/main" val="300478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9" y="365125"/>
            <a:ext cx="4253753" cy="1325563"/>
          </a:xfrm>
        </p:spPr>
        <p:txBody>
          <a:bodyPr/>
          <a:lstStyle/>
          <a:p>
            <a:br>
              <a:rPr lang="en-US" dirty="0"/>
            </a:br>
            <a:r>
              <a:rPr lang="en-US" sz="2800" dirty="0"/>
              <a:t>Set up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2" y="1609344"/>
            <a:ext cx="3706906" cy="4528444"/>
          </a:xfrm>
        </p:spPr>
        <p:txBody>
          <a:bodyPr>
            <a:normAutofit/>
          </a:bodyPr>
          <a:lstStyle/>
          <a:p>
            <a:r>
              <a:rPr lang="en-US" sz="2000" dirty="0"/>
              <a:t>You need to set up at least one method to authenticate your account. </a:t>
            </a:r>
          </a:p>
          <a:p>
            <a:pPr lvl="1"/>
            <a:r>
              <a:rPr lang="en-US" sz="2000" dirty="0"/>
              <a:t>Phone</a:t>
            </a:r>
          </a:p>
          <a:p>
            <a:pPr lvl="1"/>
            <a:r>
              <a:rPr lang="en-US" sz="2000" dirty="0"/>
              <a:t>Email (personal non-school one)</a:t>
            </a:r>
          </a:p>
          <a:p>
            <a:pPr lvl="1"/>
            <a:r>
              <a:rPr lang="en-US" sz="2000" dirty="0"/>
              <a:t>Security Questions</a:t>
            </a:r>
          </a:p>
          <a:p>
            <a:r>
              <a:rPr lang="en-US" sz="2000" dirty="0"/>
              <a:t>If possible, set up all 3!</a:t>
            </a:r>
          </a:p>
          <a:p>
            <a:r>
              <a:rPr lang="en-US" sz="2400" dirty="0"/>
              <a:t>This will allow you to unlock your account or reset your password.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811" y="1238958"/>
            <a:ext cx="6796368" cy="45710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3686E0-0BB2-425F-99B2-869755297743}"/>
              </a:ext>
            </a:extLst>
          </p:cNvPr>
          <p:cNvSpPr txBox="1">
            <a:spLocks/>
          </p:cNvSpPr>
          <p:nvPr/>
        </p:nvSpPr>
        <p:spPr>
          <a:xfrm>
            <a:off x="326459" y="248953"/>
            <a:ext cx="8596668" cy="73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</a:rPr>
              <a:t>Password Reset Tool – 4 of 5</a:t>
            </a:r>
          </a:p>
        </p:txBody>
      </p:sp>
    </p:spTree>
    <p:extLst>
      <p:ext uri="{BB962C8B-B14F-4D97-AF65-F5344CB8AC3E}">
        <p14:creationId xmlns:p14="http://schemas.microsoft.com/office/powerpoint/2010/main" val="3309783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9" y="365125"/>
            <a:ext cx="4253753" cy="1325563"/>
          </a:xfrm>
        </p:spPr>
        <p:txBody>
          <a:bodyPr/>
          <a:lstStyle/>
          <a:p>
            <a:br>
              <a:rPr lang="en-US" dirty="0"/>
            </a:br>
            <a:r>
              <a:rPr lang="en-US" sz="2800" dirty="0"/>
              <a:t>Set up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2" y="1690688"/>
            <a:ext cx="7755726" cy="3521392"/>
          </a:xfrm>
        </p:spPr>
        <p:txBody>
          <a:bodyPr>
            <a:normAutofit/>
          </a:bodyPr>
          <a:lstStyle/>
          <a:p>
            <a:r>
              <a:rPr lang="en-US" sz="2800" dirty="0"/>
              <a:t>When at least one method is set up, click </a:t>
            </a:r>
            <a:r>
              <a:rPr lang="en-US" sz="2800" dirty="0">
                <a:solidFill>
                  <a:schemeClr val="accent1"/>
                </a:solidFill>
              </a:rPr>
              <a:t>finish</a:t>
            </a:r>
            <a:r>
              <a:rPr lang="en-US" sz="2800" dirty="0"/>
              <a:t>.</a:t>
            </a:r>
          </a:p>
          <a:p>
            <a:r>
              <a:rPr lang="en-US" sz="2800" dirty="0"/>
              <a:t>This will allow you to unlock your account or reset your password in the future. You will just need to go to fultonschools.org, click on </a:t>
            </a:r>
            <a:r>
              <a:rPr lang="en-US" sz="2800" b="1" dirty="0"/>
              <a:t>Reset Password </a:t>
            </a:r>
            <a:r>
              <a:rPr lang="en-US" sz="2800" dirty="0"/>
              <a:t>and choose the option to </a:t>
            </a:r>
            <a:r>
              <a:rPr lang="en-US" sz="2800" b="1" dirty="0"/>
              <a:t>Unlock, Reset or Change</a:t>
            </a:r>
            <a:r>
              <a:rPr lang="en-US" sz="2800" dirty="0"/>
              <a:t>.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B2654F-D995-452B-B5D8-3D1A7967C039}"/>
              </a:ext>
            </a:extLst>
          </p:cNvPr>
          <p:cNvSpPr txBox="1">
            <a:spLocks/>
          </p:cNvSpPr>
          <p:nvPr/>
        </p:nvSpPr>
        <p:spPr>
          <a:xfrm>
            <a:off x="347724" y="292007"/>
            <a:ext cx="8596668" cy="73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FF0000"/>
                </a:solidFill>
              </a:rPr>
              <a:t>Password Reset Tool – 5 of 5</a:t>
            </a:r>
          </a:p>
        </p:txBody>
      </p:sp>
    </p:spTree>
    <p:extLst>
      <p:ext uri="{BB962C8B-B14F-4D97-AF65-F5344CB8AC3E}">
        <p14:creationId xmlns:p14="http://schemas.microsoft.com/office/powerpoint/2010/main" val="46557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1398249"/>
          </a:xfrm>
        </p:spPr>
        <p:txBody>
          <a:bodyPr>
            <a:noAutofit/>
          </a:bodyPr>
          <a:lstStyle/>
          <a:p>
            <a:r>
              <a:rPr lang="en-US" sz="2000" dirty="0"/>
              <a:t>Everyone needs to disconnect phones from the FCS-WIFI to minimize impact on the WIFI during deployment.</a:t>
            </a:r>
          </a:p>
          <a:p>
            <a:r>
              <a:rPr lang="en-US" sz="2000" dirty="0"/>
              <a:t>If you have any problems with your Surface at any point in the setup process, please RESTART your device.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3002917"/>
            <a:ext cx="10681531" cy="894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How to Restart the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4" y="3450180"/>
            <a:ext cx="570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Tap the Windows button.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Restart to get updates, tap the Power icon and choose Restart.</a:t>
            </a:r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13" y="3627620"/>
            <a:ext cx="2512625" cy="29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2"/>
          <p:cNvSpPr/>
          <p:nvPr/>
        </p:nvSpPr>
        <p:spPr>
          <a:xfrm rot="16200000">
            <a:off x="7881806" y="4814655"/>
            <a:ext cx="650928" cy="198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2"/>
          <p:cNvSpPr/>
          <p:nvPr/>
        </p:nvSpPr>
        <p:spPr>
          <a:xfrm rot="16200000">
            <a:off x="7906807" y="5407212"/>
            <a:ext cx="650928" cy="198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9927" y="6214888"/>
            <a:ext cx="17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 Icon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4927" y="5614680"/>
            <a:ext cx="17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Icon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7333" y="4969138"/>
            <a:ext cx="5948319" cy="16150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If you are still having issues after restarting, complete a Problem Ticket &amp; bring the Surface &amp; ticket to the Trouble Table.</a:t>
            </a:r>
          </a:p>
        </p:txBody>
      </p:sp>
    </p:spTree>
    <p:extLst>
      <p:ext uri="{BB962C8B-B14F-4D97-AF65-F5344CB8AC3E}">
        <p14:creationId xmlns:p14="http://schemas.microsoft.com/office/powerpoint/2010/main" val="343594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9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0" name="Straight Connector 1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68" y="1138702"/>
            <a:ext cx="2409683" cy="2670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93" y="211295"/>
            <a:ext cx="2587700" cy="2835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86" y="5248684"/>
            <a:ext cx="8617716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FCS Google Account Setup – 1 of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759" y="2622181"/>
            <a:ext cx="313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Chrome and go to </a:t>
            </a:r>
            <a:r>
              <a:rPr lang="en-US" dirty="0">
                <a:highlight>
                  <a:srgbClr val="FFFF00"/>
                </a:highlight>
              </a:rPr>
              <a:t>Google.com</a:t>
            </a:r>
            <a:r>
              <a:rPr lang="en-US" dirty="0"/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583" y="3524712"/>
            <a:ext cx="259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Sign in on the top right of the screen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98675" y="3897755"/>
            <a:ext cx="32699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in using the account: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studentid@fcsgaonline.org </a:t>
            </a:r>
            <a:r>
              <a:rPr lang="en-US" dirty="0"/>
              <a:t>This is your Google email account.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59477" y="3176587"/>
            <a:ext cx="2772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Password is the new unique secure password that you just created!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Students new to Cambridge MUST change their password to access their Google account.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D4543-4967-4541-8084-9E7C74837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2" y="176551"/>
            <a:ext cx="4489053" cy="20153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54750" y="526729"/>
            <a:ext cx="410242" cy="355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6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FCS Google Account – 2 of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44" y="909243"/>
            <a:ext cx="2539026" cy="5354375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59024" y="1527249"/>
            <a:ext cx="6860057" cy="2212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By clicking on the “waffle” in the top right you can access all the Google apps that are included in your account.</a:t>
            </a:r>
          </a:p>
          <a:p>
            <a:r>
              <a:rPr lang="en-US" sz="2000" dirty="0"/>
              <a:t>Many teachers use </a:t>
            </a:r>
            <a:r>
              <a:rPr lang="en-US" sz="2000" b="1" dirty="0"/>
              <a:t>Classroom</a:t>
            </a:r>
            <a:r>
              <a:rPr lang="en-US" sz="2000" dirty="0"/>
              <a:t> so you would access it here.</a:t>
            </a:r>
          </a:p>
          <a:p>
            <a:r>
              <a:rPr lang="en-US" sz="2000" dirty="0"/>
              <a:t>Click the “+” to add classroom codes to your account.</a:t>
            </a:r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569841" y="2497459"/>
            <a:ext cx="826053" cy="846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99576" y="983672"/>
            <a:ext cx="690616" cy="602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95606-EE52-441F-9C19-ED1CACE0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1"/>
          <a:stretch/>
        </p:blipFill>
        <p:spPr>
          <a:xfrm>
            <a:off x="1726619" y="4064899"/>
            <a:ext cx="4149876" cy="1860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5DC1B-891C-41C7-98FB-F29DA3A773C7}"/>
              </a:ext>
            </a:extLst>
          </p:cNvPr>
          <p:cNvSpPr/>
          <p:nvPr/>
        </p:nvSpPr>
        <p:spPr>
          <a:xfrm>
            <a:off x="4637613" y="4012017"/>
            <a:ext cx="521113" cy="530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7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48" y="331078"/>
            <a:ext cx="9262471" cy="1236617"/>
          </a:xfrm>
        </p:spPr>
        <p:txBody>
          <a:bodyPr>
            <a:normAutofit/>
          </a:bodyPr>
          <a:lstStyle/>
          <a:p>
            <a:r>
              <a:rPr lang="en-US" sz="4400" b="1" dirty="0"/>
              <a:t>Charging the Surface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8224" y="1264455"/>
            <a:ext cx="6579589" cy="58502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Locate the Battery Icon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should shut down your tablet at the end of each day or when not using.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Charge your Surface overnight.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the Surface battery is drained, you’ll need to charge it for a few minutes (could take up to 10 min.) before it’ll turn 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 NOT use power cord with another brick (your iPhone charger) or USB charger.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2"/>
          <a:stretch/>
        </p:blipFill>
        <p:spPr>
          <a:xfrm>
            <a:off x="8019120" y="3656297"/>
            <a:ext cx="3590476" cy="188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9120" y="1044072"/>
            <a:ext cx="3567798" cy="219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Up Arrow 5"/>
          <p:cNvSpPr/>
          <p:nvPr/>
        </p:nvSpPr>
        <p:spPr>
          <a:xfrm rot="12927367">
            <a:off x="9953469" y="1879003"/>
            <a:ext cx="392304" cy="117449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30" y="424609"/>
            <a:ext cx="10681531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How to Shutdown &amp; Restart </a:t>
            </a:r>
            <a:br>
              <a:rPr lang="en-US" sz="4000" b="1" dirty="0"/>
            </a:br>
            <a:r>
              <a:rPr lang="en-US" sz="4000" b="1" dirty="0"/>
              <a:t>the Surface (Review)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75" y="1374082"/>
            <a:ext cx="4427763" cy="52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339" y="1966151"/>
            <a:ext cx="5709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Tap the Windows button.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To Shutdown, tap the Power icon and choose Shut down.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/>
              <a:t>To Restart to get updates, tap the Power icon and choose Restart.</a:t>
            </a:r>
          </a:p>
        </p:txBody>
      </p:sp>
      <p:sp>
        <p:nvSpPr>
          <p:cNvPr id="3" name="Down Arrow 2"/>
          <p:cNvSpPr/>
          <p:nvPr/>
        </p:nvSpPr>
        <p:spPr>
          <a:xfrm rot="16200000">
            <a:off x="6179074" y="4328786"/>
            <a:ext cx="650928" cy="198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2"/>
          <p:cNvSpPr/>
          <p:nvPr/>
        </p:nvSpPr>
        <p:spPr>
          <a:xfrm rot="16200000">
            <a:off x="6179075" y="5266413"/>
            <a:ext cx="650928" cy="198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2195" y="6074089"/>
            <a:ext cx="17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 Icon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195" y="5128811"/>
            <a:ext cx="177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Icon</a:t>
            </a:r>
          </a:p>
        </p:txBody>
      </p:sp>
    </p:spTree>
    <p:extLst>
      <p:ext uri="{BB962C8B-B14F-4D97-AF65-F5344CB8AC3E}">
        <p14:creationId xmlns:p14="http://schemas.microsoft.com/office/powerpoint/2010/main" val="422068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9917"/>
            <a:ext cx="8596668" cy="1320800"/>
          </a:xfrm>
        </p:spPr>
        <p:txBody>
          <a:bodyPr/>
          <a:lstStyle/>
          <a:p>
            <a:r>
              <a:rPr lang="en-US" dirty="0"/>
              <a:t>We can help you in the Student Center…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669" y="1304563"/>
            <a:ext cx="8806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you were expecting to get a device but didn’t! You can sign up for a make-up session.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you were not able to complete any steps in the setup process.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If there is any problem with your Surface, case, keyboard, charger or stylus, let us know by Friday, August 30. We will fix it and NOT charge you.</a:t>
            </a:r>
          </a:p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HELP DESK before school and during all lunches.</a:t>
            </a:r>
          </a:p>
          <a:p>
            <a:pPr>
              <a:buClr>
                <a:srgbClr val="00B0F0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0748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is still time, watch Vintage Expectation Video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2105082"/>
            <a:ext cx="9051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hlinkClick r:id="rId2"/>
              </a:rPr>
              <a:t>https://youtu.be/Y4UzJX3Jdas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29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 Devices to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095"/>
            <a:ext cx="7372804" cy="4647277"/>
          </a:xfrm>
        </p:spPr>
        <p:txBody>
          <a:bodyPr>
            <a:noAutofit/>
          </a:bodyPr>
          <a:lstStyle/>
          <a:p>
            <a:r>
              <a:rPr lang="en-US" sz="2800" dirty="0"/>
              <a:t>The Surface Device is labeled with the student’s name</a:t>
            </a:r>
          </a:p>
          <a:p>
            <a:r>
              <a:rPr lang="en-US" sz="2800" dirty="0"/>
              <a:t>Call students one at a time to receive their Surface. Give them one bag with a Charger block/cord and Stylus.</a:t>
            </a:r>
          </a:p>
          <a:p>
            <a:r>
              <a:rPr lang="en-US" sz="2800" dirty="0"/>
              <a:t>There is a sign-off sheet for students to:</a:t>
            </a:r>
          </a:p>
          <a:p>
            <a:pPr lvl="1"/>
            <a:r>
              <a:rPr lang="en-US" sz="2800" dirty="0"/>
              <a:t>Print their name</a:t>
            </a:r>
          </a:p>
          <a:p>
            <a:pPr lvl="1"/>
            <a:r>
              <a:rPr lang="en-US" sz="2800" dirty="0"/>
              <a:t>Write their student number</a:t>
            </a:r>
          </a:p>
          <a:p>
            <a:pPr lvl="1"/>
            <a:r>
              <a:rPr lang="en-US" sz="2800" dirty="0"/>
              <a:t>Write the Fulton County barcode number from their Surface.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/>
          <a:stretch/>
        </p:blipFill>
        <p:spPr>
          <a:xfrm>
            <a:off x="8169639" y="3299499"/>
            <a:ext cx="3690578" cy="33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Surface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Students SHOULD HAVE…</a:t>
            </a:r>
          </a:p>
          <a:p>
            <a:pPr lvl="1"/>
            <a:r>
              <a:rPr lang="en-US" sz="3600" b="1" dirty="0"/>
              <a:t>Microsoft Surface 3 Tablet w/ Case</a:t>
            </a:r>
          </a:p>
          <a:p>
            <a:pPr lvl="1"/>
            <a:r>
              <a:rPr lang="en-US" sz="3600" b="1" dirty="0"/>
              <a:t>Stylus (Pen)</a:t>
            </a:r>
          </a:p>
          <a:p>
            <a:pPr lvl="1"/>
            <a:r>
              <a:rPr lang="en-US" sz="3600" b="1" dirty="0"/>
              <a:t>Charger (Power Block)</a:t>
            </a:r>
          </a:p>
          <a:p>
            <a:pPr lvl="1"/>
            <a:r>
              <a:rPr lang="en-US" sz="3600" b="1" dirty="0"/>
              <a:t>USB 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9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43" y="35153"/>
            <a:ext cx="9404723" cy="1199715"/>
          </a:xfrm>
        </p:spPr>
        <p:txBody>
          <a:bodyPr/>
          <a:lstStyle/>
          <a:p>
            <a:r>
              <a:rPr lang="en-US" sz="6000" b="1" dirty="0"/>
              <a:t>Power On The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778" y="1234868"/>
            <a:ext cx="4408268" cy="12028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Press the button on the top left of the device.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Read the Acceptable Use Policy (if displayed) and click OK.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3" y="1432527"/>
            <a:ext cx="6286345" cy="491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71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60" y="322217"/>
            <a:ext cx="9404723" cy="1038358"/>
          </a:xfrm>
        </p:spPr>
        <p:txBody>
          <a:bodyPr/>
          <a:lstStyle/>
          <a:p>
            <a:r>
              <a:rPr lang="en-US" sz="6000" b="1" dirty="0"/>
              <a:t>Login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81" y="1677970"/>
            <a:ext cx="8426828" cy="39826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Before logging in</a:t>
            </a:r>
            <a:r>
              <a:rPr lang="en-US" sz="3200" dirty="0"/>
              <a:t>, check to see if you are connected to FCS-WIFI.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not connected to FCS-WIFI, click WIFI icon and Connect to FCS-WIFI. If you get this message, select Connect again.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you are unable to connect, you will need to Power-Restart. Then try to connect to FCS-WIFI.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6" t="50815" r="35533" b="30584"/>
          <a:stretch/>
        </p:blipFill>
        <p:spPr>
          <a:xfrm>
            <a:off x="9087437" y="881445"/>
            <a:ext cx="2809189" cy="1275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12271" b="5154"/>
          <a:stretch/>
        </p:blipFill>
        <p:spPr>
          <a:xfrm>
            <a:off x="8997674" y="2569117"/>
            <a:ext cx="2898952" cy="37185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127423" y="1753386"/>
            <a:ext cx="3242820" cy="1197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34054" y="3970929"/>
            <a:ext cx="1753383" cy="563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0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60" y="322217"/>
            <a:ext cx="9404723" cy="1038358"/>
          </a:xfrm>
        </p:spPr>
        <p:txBody>
          <a:bodyPr/>
          <a:lstStyle/>
          <a:p>
            <a:r>
              <a:rPr lang="en-US" sz="6000" b="1" dirty="0"/>
              <a:t>Login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80" y="1272620"/>
            <a:ext cx="8125171" cy="43879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Once you are connected to FCS-WIFI, select </a:t>
            </a:r>
            <a:r>
              <a:rPr lang="en-US" sz="3200" b="1" dirty="0"/>
              <a:t>Other User</a:t>
            </a:r>
            <a:r>
              <a:rPr lang="en-US" sz="3200" dirty="0"/>
              <a:t> and enter the following: </a:t>
            </a:r>
          </a:p>
          <a:p>
            <a:pPr marL="0" indent="0" algn="ctr">
              <a:buNone/>
            </a:pPr>
            <a:r>
              <a:rPr lang="en-US" sz="3200" b="1" dirty="0"/>
              <a:t>User name: </a:t>
            </a:r>
            <a:r>
              <a:rPr lang="en-US" sz="3200" b="1" dirty="0" err="1"/>
              <a:t>fcboestu</a:t>
            </a:r>
            <a:r>
              <a:rPr lang="en-US" sz="3200" b="1" dirty="0"/>
              <a:t>\student ID </a:t>
            </a:r>
            <a:r>
              <a:rPr lang="en-US" sz="3200" dirty="0"/>
              <a:t>and                                 </a:t>
            </a:r>
            <a:r>
              <a:rPr lang="en-US" sz="3200" b="1" dirty="0"/>
              <a:t>           Password: Birthdate in format </a:t>
            </a:r>
            <a:r>
              <a:rPr lang="en-US" sz="3200" b="1" dirty="0" err="1"/>
              <a:t>mmddyyyy</a:t>
            </a:r>
            <a:endParaRPr lang="en-US" sz="3200" b="1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 </a:t>
            </a:r>
            <a:r>
              <a:rPr lang="en-US" sz="3200" b="1" dirty="0"/>
              <a:t>MUST</a:t>
            </a:r>
            <a:r>
              <a:rPr lang="en-US" sz="3200" dirty="0"/>
              <a:t> be the </a:t>
            </a:r>
            <a:r>
              <a:rPr lang="en-US" sz="3200" b="1" dirty="0"/>
              <a:t>\</a:t>
            </a:r>
            <a:r>
              <a:rPr lang="en-US" sz="3200" dirty="0"/>
              <a:t> key in the username (it is found above the ENTER key).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06" y="1034321"/>
            <a:ext cx="3167501" cy="35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9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99" y="478355"/>
            <a:ext cx="10135620" cy="1238047"/>
          </a:xfrm>
        </p:spPr>
        <p:txBody>
          <a:bodyPr>
            <a:normAutofit/>
          </a:bodyPr>
          <a:lstStyle/>
          <a:p>
            <a:r>
              <a:rPr lang="en-US" sz="5400" b="1" dirty="0"/>
              <a:t>Login Instructions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99" y="1716402"/>
            <a:ext cx="9661370" cy="37882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Once you have logged in, double check that you are still connected to the </a:t>
            </a:r>
            <a:r>
              <a:rPr lang="en-US" sz="3600" dirty="0" err="1"/>
              <a:t>WiFi</a:t>
            </a:r>
            <a:r>
              <a:rPr lang="en-US" sz="3600" dirty="0"/>
              <a:t> network called </a:t>
            </a:r>
            <a:r>
              <a:rPr lang="en-US" sz="3600" b="1" dirty="0"/>
              <a:t>FCS-WIFI </a:t>
            </a:r>
            <a:r>
              <a:rPr lang="en-US" sz="3600" dirty="0"/>
              <a:t>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If you are not, connect to FCSWIFI using the login FCBOESTU\</a:t>
            </a:r>
            <a:r>
              <a:rPr lang="en-US" sz="3600" dirty="0" err="1"/>
              <a:t>studentid</a:t>
            </a:r>
            <a:r>
              <a:rPr lang="en-US" sz="3600" dirty="0"/>
              <a:t> and password (</a:t>
            </a:r>
            <a:r>
              <a:rPr lang="en-US" sz="3600" dirty="0" err="1"/>
              <a:t>mmddyyyy</a:t>
            </a:r>
            <a:r>
              <a:rPr lang="en-US" sz="3600" dirty="0"/>
              <a:t>).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300" y="5212693"/>
            <a:ext cx="5857530" cy="10800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7527399">
            <a:off x="8644913" y="5842639"/>
            <a:ext cx="888306" cy="1294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1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b8965afb-1948-413b-91ed-26eb5bdfe414">
      <UserInfo>
        <DisplayName/>
        <AccountId xsi:nil="true"/>
        <AccountType/>
      </UserInfo>
    </Teachers>
    <Self_Registration_Enabled xmlns="b8965afb-1948-413b-91ed-26eb5bdfe414" xsi:nil="true"/>
    <Self_Registration_Enabled0 xmlns="b8965afb-1948-413b-91ed-26eb5bdfe414" xsi:nil="true"/>
    <AppVersion xmlns="b8965afb-1948-413b-91ed-26eb5bdfe414" xsi:nil="true"/>
    <Invited_Teachers xmlns="b8965afb-1948-413b-91ed-26eb5bdfe414" xsi:nil="true"/>
    <Invited_Students xmlns="b8965afb-1948-413b-91ed-26eb5bdfe414" xsi:nil="true"/>
    <Students xmlns="b8965afb-1948-413b-91ed-26eb5bdfe414">
      <UserInfo>
        <DisplayName/>
        <AccountId xsi:nil="true"/>
        <AccountType/>
      </UserInfo>
    </Students>
    <Student_Groups xmlns="b8965afb-1948-413b-91ed-26eb5bdfe414">
      <UserInfo>
        <DisplayName/>
        <AccountId xsi:nil="true"/>
        <AccountType/>
      </UserInfo>
    </Student_Groups>
    <Owner xmlns="b8965afb-1948-413b-91ed-26eb5bdfe414">
      <UserInfo>
        <DisplayName/>
        <AccountId xsi:nil="true"/>
        <AccountType/>
      </UserInfo>
    </Owner>
    <CultureName xmlns="b8965afb-1948-413b-91ed-26eb5bdfe414" xsi:nil="true"/>
    <DefaultSectionNames xmlns="b8965afb-1948-413b-91ed-26eb5bdfe414" xsi:nil="true"/>
    <Is_Collaboration_Space_Locked xmlns="b8965afb-1948-413b-91ed-26eb5bdfe414" xsi:nil="true"/>
    <NotebookType xmlns="b8965afb-1948-413b-91ed-26eb5bdfe414" xsi:nil="true"/>
    <FolderType xmlns="b8965afb-1948-413b-91ed-26eb5bdfe414" xsi:nil="true"/>
    <Has_Teacher_Only_SectionGroup xmlns="b8965afb-1948-413b-91ed-26eb5bdfe4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EE53500BA4D40861019AA4611C3EE" ma:contentTypeVersion="26" ma:contentTypeDescription="Create a new document." ma:contentTypeScope="" ma:versionID="0569f0d95f001d646d4465e32c9c8df3">
  <xsd:schema xmlns:xsd="http://www.w3.org/2001/XMLSchema" xmlns:xs="http://www.w3.org/2001/XMLSchema" xmlns:p="http://schemas.microsoft.com/office/2006/metadata/properties" xmlns:ns3="321594ff-d109-4727-8c05-228c0236ef60" xmlns:ns4="b8965afb-1948-413b-91ed-26eb5bdfe414" targetNamespace="http://schemas.microsoft.com/office/2006/metadata/properties" ma:root="true" ma:fieldsID="7f461c302ead7c1aff219875637a3dd2" ns3:_="" ns4:_="">
    <xsd:import namespace="321594ff-d109-4727-8c05-228c0236ef60"/>
    <xsd:import namespace="b8965afb-1948-413b-91ed-26eb5bdfe4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594ff-d109-4727-8c05-228c0236ef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65afb-1948-413b-91ed-26eb5bdfe41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Self_Registration_Enabled0" ma:index="23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1C689-7929-4E69-AAA9-8A200940AF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8965afb-1948-413b-91ed-26eb5bdfe414"/>
    <ds:schemaRef ds:uri="321594ff-d109-4727-8c05-228c0236ef6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8AC6A0-958F-4DBC-AB60-CA0993FA5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594ff-d109-4727-8c05-228c0236ef60"/>
    <ds:schemaRef ds:uri="b8965afb-1948-413b-91ed-26eb5bdfe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0324D-F93D-46A8-8EFB-3184E41F99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17794</TotalTime>
  <Words>2036</Words>
  <Application>Microsoft Office PowerPoint</Application>
  <PresentationFormat>Widescreen</PresentationFormat>
  <Paragraphs>191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Wingdings 3</vt:lpstr>
      <vt:lpstr>Facet</vt:lpstr>
      <vt:lpstr>Cambridge Device Deployment 8/15/19</vt:lpstr>
      <vt:lpstr>Surface Expectations at Cambridge</vt:lpstr>
      <vt:lpstr>Announcements</vt:lpstr>
      <vt:lpstr>Distribute Devices to students</vt:lpstr>
      <vt:lpstr>Microsoft Surface 3</vt:lpstr>
      <vt:lpstr>Power On The Surface</vt:lpstr>
      <vt:lpstr>Login Instructions</vt:lpstr>
      <vt:lpstr>Login Instructions</vt:lpstr>
      <vt:lpstr>Login Instructions </vt:lpstr>
      <vt:lpstr>Change Password</vt:lpstr>
      <vt:lpstr>Accounts to Setup</vt:lpstr>
      <vt:lpstr>Setup MS Outlook Email – 1 of 3</vt:lpstr>
      <vt:lpstr>Setup MS Outlook Email – 2 of 3</vt:lpstr>
      <vt:lpstr>Setup MS Outlook Email – 3 of 3</vt:lpstr>
      <vt:lpstr>Office 365 Microsoft Office Online – 1 of 2</vt:lpstr>
      <vt:lpstr>Office 365 Setup  – 2 of 2</vt:lpstr>
      <vt:lpstr>OneNote 2016 setup – 1 of 4   </vt:lpstr>
      <vt:lpstr>OneNote 2016 Setup – 2 of 4</vt:lpstr>
      <vt:lpstr>OneNote 2016 setup - 3 of 4</vt:lpstr>
      <vt:lpstr>OneNote 2016 Setup – 4 of 4</vt:lpstr>
      <vt:lpstr>OneDrive Setup – 1 of 4</vt:lpstr>
      <vt:lpstr>OneDrive Setup – 2 of 4</vt:lpstr>
      <vt:lpstr>OneDrive Setup – 3 of 4</vt:lpstr>
      <vt:lpstr>OneDrive Setup – 4 of 4</vt:lpstr>
      <vt:lpstr>* Open a web browser and go to the website  fultonschools.org. *Scroll to the bottom &amp; click on RESET PASSWORD button.</vt:lpstr>
      <vt:lpstr> First step is to REGISTER</vt:lpstr>
      <vt:lpstr> Sign into your FCS Microsoft Account</vt:lpstr>
      <vt:lpstr> Set up authentication</vt:lpstr>
      <vt:lpstr> Set up verification</vt:lpstr>
      <vt:lpstr>FCS Google Account Setup – 1 of 2</vt:lpstr>
      <vt:lpstr>FCS Google Account – 2 of 2</vt:lpstr>
      <vt:lpstr>Charging the Surface</vt:lpstr>
      <vt:lpstr>How to Shutdown &amp; Restart  the Surface (Review)</vt:lpstr>
      <vt:lpstr>We can help you in the Student Center…</vt:lpstr>
      <vt:lpstr>If there is still time, watch Vintage Expectation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Laura M</dc:creator>
  <cp:lastModifiedBy>Morgan, Laura M</cp:lastModifiedBy>
  <cp:revision>105</cp:revision>
  <dcterms:created xsi:type="dcterms:W3CDTF">2017-07-21T17:00:50Z</dcterms:created>
  <dcterms:modified xsi:type="dcterms:W3CDTF">2019-08-13T02:13:16Z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0x0101006D4EE53500BA4D40861019AA4611C3EE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morganl1@fultonschools.org</vt:lpwstr>
  </property>
  <property fmtid="{D5CDD505-2E9C-101B-9397-08002B2CF9AE}" pid="6" name="MSIP_Label_0ee3c538-ec52-435f-ae58-017644bd9513_SetDate">
    <vt:lpwstr>2019-08-13T02:13:12.4123631Z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